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9" r:id="rId4"/>
    <p:sldId id="260" r:id="rId5"/>
    <p:sldId id="266" r:id="rId6"/>
    <p:sldId id="279" r:id="rId7"/>
    <p:sldId id="262" r:id="rId8"/>
    <p:sldId id="267" r:id="rId9"/>
    <p:sldId id="280" r:id="rId10"/>
    <p:sldId id="270" r:id="rId11"/>
    <p:sldId id="271" r:id="rId12"/>
    <p:sldId id="268" r:id="rId13"/>
    <p:sldId id="274" r:id="rId14"/>
    <p:sldId id="282" r:id="rId15"/>
    <p:sldId id="283" r:id="rId16"/>
    <p:sldId id="281" r:id="rId17"/>
    <p:sldId id="273" r:id="rId18"/>
    <p:sldId id="284" r:id="rId19"/>
    <p:sldId id="275" r:id="rId20"/>
    <p:sldId id="276" r:id="rId21"/>
    <p:sldId id="277" r:id="rId22"/>
    <p:sldId id="285" r:id="rId23"/>
    <p:sldId id="286" r:id="rId2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0432FF"/>
    <a:srgbClr val="FFB6FE"/>
    <a:srgbClr val="E64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7EE-8BDE-7B8D-166C-C2A91C01B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235A3-FC46-E5C1-060D-655AF4AED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0FA8B-66B7-CD62-7424-469F65DE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2024/7/11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135F9-4161-1F83-BCD6-0578DB1B3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D47DF-C357-BBE8-D658-73505FB7C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3785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71E68-5DFA-E21A-46D1-374C5EEDC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19542A-1C7D-4D62-D6F6-C407C47D1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9682D-A7C8-299B-41E3-00A79A156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2024/7/11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58544-144B-DD5C-7EAF-4F1A9B3F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AD041-15ED-CB42-1CCE-CEB4977A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0533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24C1C3-F20D-62CF-7A40-E5B8DA9A4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05F195-06B9-4156-A342-9E6F2DC01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E8916-666A-6352-A159-6EB44B10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2024/7/11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EA634-8798-4732-B6E3-5EF5D9C75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51788-6742-2E5E-FFC2-1CAF5FF88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57367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1FFB-19A3-3D4F-5A88-94EB2FFB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8123E-E1A5-EC64-C814-0C7C54B7A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AC9DF-CC5A-98F9-C00A-B91037F96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2024/7/11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7F795-25CE-9862-6C00-9E6CECDBA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3607C-5B27-AB06-DEFB-5020D892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44403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9B37-5771-B059-10DC-7736995CA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1F953-4079-77EC-848D-BB66AFF09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8FCE5-71D1-5CD8-5400-AEA68B1FB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2024/7/11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EE620-283C-456B-AFA4-27BA5F4D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05B67-7EB0-271D-91B7-B2E8D2AF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584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6CADD-57D6-C67D-5372-248F2283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12E69-A768-D908-B7B2-14C5BEE57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11B1C-F9EB-0387-86EC-D1B514254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9ADC5-F152-8528-0313-4DB0C0B5E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2024/7/11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19BBF-50DD-EAEB-82B3-77BBF3F6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843DA-CEA7-7421-0651-EAFBB2B8E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4920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7CAC9-89B6-E26A-DF81-BA47DB89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F9E2D-81B1-120E-A2C9-F1B3783A0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3C1B2-D4AB-F0A3-4996-D918567F6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29B91C-763B-1D7C-B5BF-B2FA927EE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C503B-636F-9E37-C8C2-7C67AEA1F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453C7E-8E30-08B2-D959-6A2114C50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2024/7/11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56918-BAC8-EEC0-AC8A-EFEB9CD2A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F1963C-3B0F-A674-6650-B1C8F67C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6686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337B-5F57-3208-9802-5A818F78A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86D64-00F6-23F9-6063-8DF27D564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2024/7/11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17593-D019-5767-D905-3F0D2AE69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51F67-3DDA-1B75-C490-DB5731C9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95219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2253FC-8298-36AA-6666-8A19DA406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2024/7/11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A1826-DF8D-F86F-14FE-531D34EC7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C53A8-9220-C2A8-2058-BFC23CED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086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E84B-7491-A915-D56F-CF49D216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BA895-2C86-2D60-67CA-ED55616FB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B89A2-8932-4AB6-BA4D-E5566AC8A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86590-28C9-29F7-8737-56EA257E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2024/7/11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73CF7-DD2C-A94C-330D-BC1EC8D6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707FA-5716-CFDD-4018-23F049B0B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9510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27C1-387A-AEFB-A1CF-1293B9DD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D3E856-D9D2-2C8E-AD21-3F2DBED95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7E33D-EC27-6235-BC9F-383405BBF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7E098-6146-89AC-A09A-2AE2FFCC3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2024/7/11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DC6F5-AA65-5067-E5B6-73F0C54E9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7A035-96FC-F375-5F2B-7E5687C2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378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5B24D7-A27A-B576-C8D9-49003880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9E3E0-CCB6-1A95-F0CB-7F039B99C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3889E-DE5F-BB0E-E3D8-72570A9CA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9915A-F5F2-D84D-8806-D82FF4E6D79E}" type="datetimeFigureOut">
              <a:rPr lang="en-CN" smtClean="0"/>
              <a:t>2024/7/11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0A2C0-CAE5-8251-965D-17CA130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F625-A3EE-CD9F-BC7C-16535C800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5224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5.emf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4.emf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8.emf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4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emf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emf"/><Relationship Id="rId3" Type="http://schemas.openxmlformats.org/officeDocument/2006/relationships/tags" Target="../tags/tag7.xml"/><Relationship Id="rId7" Type="http://schemas.openxmlformats.org/officeDocument/2006/relationships/image" Target="../media/image11.png"/><Relationship Id="rId12" Type="http://schemas.openxmlformats.org/officeDocument/2006/relationships/image" Target="../media/image16.emf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11" Type="http://schemas.openxmlformats.org/officeDocument/2006/relationships/image" Target="../media/image15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emf"/><Relationship Id="rId4" Type="http://schemas.openxmlformats.org/officeDocument/2006/relationships/tags" Target="../tags/tag8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7.emf"/><Relationship Id="rId3" Type="http://schemas.openxmlformats.org/officeDocument/2006/relationships/tags" Target="../tags/tag11.xml"/><Relationship Id="rId7" Type="http://schemas.openxmlformats.org/officeDocument/2006/relationships/image" Target="../media/image23.png"/><Relationship Id="rId12" Type="http://schemas.openxmlformats.org/officeDocument/2006/relationships/image" Target="../media/image16.emf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2.png"/><Relationship Id="rId11" Type="http://schemas.openxmlformats.org/officeDocument/2006/relationships/image" Target="../media/image15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emf"/><Relationship Id="rId4" Type="http://schemas.openxmlformats.org/officeDocument/2006/relationships/tags" Target="../tags/tag12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1BCB7E-13FA-4E65-4672-740350B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397" y="2027802"/>
            <a:ext cx="6518775" cy="4149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0D14D7-673F-DA59-E0EF-B315E551E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288926"/>
            <a:ext cx="10515600" cy="984704"/>
          </a:xfrm>
        </p:spPr>
        <p:txBody>
          <a:bodyPr>
            <a:normAutofit/>
          </a:bodyPr>
          <a:lstStyle/>
          <a:p>
            <a:r>
              <a:rPr lang="en-CN" sz="4000" dirty="0"/>
              <a:t>Mass Transfer of White Dwarf Binaries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9214-45B1-A288-03A3-7E2DB68CF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343" y="1458689"/>
            <a:ext cx="10515600" cy="4827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Period &amp; separation of WD + MS binaries system after mass transfer</a:t>
            </a:r>
          </a:p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Expected: short period &lt; ~10 days</a:t>
            </a:r>
          </a:p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Observed: longer period ~60 – hundreds of days</a:t>
            </a:r>
          </a:p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How to explain?</a:t>
            </a:r>
          </a:p>
          <a:p>
            <a:pPr lvl="1"/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High common envelop efficiency?</a:t>
            </a:r>
          </a:p>
          <a:p>
            <a:pPr lvl="1"/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Extra energy to unbind common envelope</a:t>
            </a:r>
          </a:p>
          <a:p>
            <a:pPr lvl="1"/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Different formalism for CE calculations</a:t>
            </a:r>
          </a:p>
          <a:p>
            <a:pPr lvl="1"/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----&gt; Details in mass transfer</a:t>
            </a:r>
          </a:p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  <a:p>
            <a:pPr lvl="1"/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COSMIC simulation details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est different parameters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ry different formalism for 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A62B8-D410-3059-D5CC-D271E0AF2C45}"/>
              </a:ext>
            </a:extLst>
          </p:cNvPr>
          <p:cNvSpPr txBox="1"/>
          <p:nvPr/>
        </p:nvSpPr>
        <p:spPr>
          <a:xfrm>
            <a:off x="9427029" y="1088964"/>
            <a:ext cx="203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 — Ray (Runqiu Ye)</a:t>
            </a:r>
          </a:p>
        </p:txBody>
      </p:sp>
    </p:spTree>
    <p:extLst>
      <p:ext uri="{BB962C8B-B14F-4D97-AF65-F5344CB8AC3E}">
        <p14:creationId xmlns:p14="http://schemas.microsoft.com/office/powerpoint/2010/main" val="838827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B05C6B8-9311-9B8A-D0C5-F1223A4B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29000"/>
            <a:ext cx="12086669" cy="2685925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BB25F56-B0A8-CE46-4B85-9974AE739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581411"/>
            <a:ext cx="12086669" cy="2685925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0.7au is the typical separation&#10;&#10;\end{document}" title="IguanaTex Bitmap Display">
            <a:extLst>
              <a:ext uri="{FF2B5EF4-FFF2-40B4-BE49-F238E27FC236}">
                <a16:creationId xmlns:a16="http://schemas.microsoft.com/office/drawing/2014/main" id="{96D77801-BD5C-1251-0939-9051F9CA412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25657" y="271979"/>
            <a:ext cx="3327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45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2685B50D-76D7-E2FA-8DC3-71001A904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38" y="3186611"/>
            <a:ext cx="11723924" cy="2605315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07E20329-8BFB-2DA1-C985-358F77EC7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38" y="555172"/>
            <a:ext cx="11723924" cy="260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13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DBB8C-D396-5E22-43A5-FC471FDB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Simulation results</a:t>
            </a:r>
            <a:br>
              <a:rPr lang="en-CN" dirty="0"/>
            </a:br>
            <a:r>
              <a:rPr lang="en-CN" dirty="0"/>
              <a:t>for stable mass trasnfer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934CA-2179-7146-7717-D2DD11C3F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70377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867092-002D-E0FC-6961-48F15F6C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0" y="654050"/>
            <a:ext cx="7251700" cy="55499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FA78FA-6228-E625-AD73-B426A9EBD32C}"/>
              </a:ext>
            </a:extLst>
          </p:cNvPr>
          <p:cNvCxnSpPr/>
          <p:nvPr/>
        </p:nvCxnSpPr>
        <p:spPr>
          <a:xfrm flipV="1">
            <a:off x="2594344" y="4330036"/>
            <a:ext cx="1765005" cy="5635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5F73A4-4787-2FE1-5D57-F767EDE4A05C}"/>
              </a:ext>
            </a:extLst>
          </p:cNvPr>
          <p:cNvCxnSpPr/>
          <p:nvPr/>
        </p:nvCxnSpPr>
        <p:spPr>
          <a:xfrm flipV="1">
            <a:off x="2732567" y="4893561"/>
            <a:ext cx="1765005" cy="5635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38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D9F9590B-9ADB-417F-9240-11B72B394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34" y="1621973"/>
            <a:ext cx="6678702" cy="380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60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B4D8C21-9947-F89C-89BA-38813EE8FD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2"/>
          <a:stretch/>
        </p:blipFill>
        <p:spPr>
          <a:xfrm>
            <a:off x="6113840" y="1364029"/>
            <a:ext cx="5765682" cy="426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9CDAAB-BE2A-07AB-5CC3-05D5414CE1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7582" y="1360401"/>
            <a:ext cx="5667906" cy="323336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091CE2-C177-EBAB-EE1F-FD9815A41BB7}"/>
              </a:ext>
            </a:extLst>
          </p:cNvPr>
          <p:cNvCxnSpPr/>
          <p:nvPr/>
        </p:nvCxnSpPr>
        <p:spPr>
          <a:xfrm>
            <a:off x="5998029" y="1197429"/>
            <a:ext cx="0" cy="4267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\documentclass{article}&#10;\usepackage{amsmath}&#10;\pagestyle{empty}&#10;\begin{document}&#10;&#10;&#10;\verb|bpp| for $a_i = 2.30 \,\mathrm{au}$ — pre-spike&#10;&#10;\end{document}" title="IguanaTex Bitmap Display">
            <a:extLst>
              <a:ext uri="{FF2B5EF4-FFF2-40B4-BE49-F238E27FC236}">
                <a16:creationId xmlns:a16="http://schemas.microsoft.com/office/drawing/2014/main" id="{E2758711-260A-1F78-6478-EBF90407F7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5658" y="881745"/>
            <a:ext cx="4476750" cy="317500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\verb|bpp| for $a_i = 2.90 \,\mathrm{au}$ — spike&#10;&#10;\end{document}" title="IguanaTex Bitmap Display">
            <a:extLst>
              <a:ext uri="{FF2B5EF4-FFF2-40B4-BE49-F238E27FC236}">
                <a16:creationId xmlns:a16="http://schemas.microsoft.com/office/drawing/2014/main" id="{9F9FF5B8-713C-5F1E-5819-DE511600FA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120502" y="881745"/>
            <a:ext cx="3937000" cy="317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BF57FA-BC36-09F0-17A2-A95496FB17B9}"/>
              </a:ext>
            </a:extLst>
          </p:cNvPr>
          <p:cNvSpPr/>
          <p:nvPr/>
        </p:nvSpPr>
        <p:spPr>
          <a:xfrm>
            <a:off x="354355" y="1534887"/>
            <a:ext cx="5442856" cy="14477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57D7D4-1E31-8297-7DBC-A31C4D7B0BF4}"/>
              </a:ext>
            </a:extLst>
          </p:cNvPr>
          <p:cNvSpPr/>
          <p:nvPr/>
        </p:nvSpPr>
        <p:spPr>
          <a:xfrm>
            <a:off x="6340359" y="1529286"/>
            <a:ext cx="5497286" cy="20412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1400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B4D8C21-9947-F89C-89BA-38813EE8FD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2"/>
          <a:stretch/>
        </p:blipFill>
        <p:spPr>
          <a:xfrm>
            <a:off x="6096000" y="1302656"/>
            <a:ext cx="5520542" cy="4085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9CDAAB-BE2A-07AB-5CC3-05D5414CE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029" y="1308100"/>
            <a:ext cx="5522459" cy="377751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091CE2-C177-EBAB-EE1F-FD9815A41BB7}"/>
              </a:ext>
            </a:extLst>
          </p:cNvPr>
          <p:cNvCxnSpPr/>
          <p:nvPr/>
        </p:nvCxnSpPr>
        <p:spPr>
          <a:xfrm>
            <a:off x="5998029" y="1197429"/>
            <a:ext cx="0" cy="4267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\documentclass{article}&#10;\usepackage{amsmath}&#10;\pagestyle{empty}&#10;\begin{document}&#10;&#10;&#10;\verb|bpp| for $a_i = 2.80 \,\mathrm{au}$ — spike&#10;&#10;\end{document}" title="IguanaTex Bitmap Display">
            <a:extLst>
              <a:ext uri="{FF2B5EF4-FFF2-40B4-BE49-F238E27FC236}">
                <a16:creationId xmlns:a16="http://schemas.microsoft.com/office/drawing/2014/main" id="{52F8F744-2FB4-02C1-D78E-518481F145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74625" y="879929"/>
            <a:ext cx="3937000" cy="317500"/>
          </a:xfrm>
          <a:prstGeom prst="rect">
            <a:avLst/>
          </a:prstGeom>
        </p:spPr>
      </p:pic>
      <p:pic>
        <p:nvPicPr>
          <p:cNvPr id="34" name="Picture 33" descr="\documentclass{article}&#10;\usepackage{amsmath}&#10;\pagestyle{empty}&#10;\begin{document}&#10;&#10;&#10;\verb|bpp| for $a_i = 2.90 \,\mathrm{au}$ — spike&#10;&#10;\end{document}" title="IguanaTex Bitmap Display">
            <a:extLst>
              <a:ext uri="{FF2B5EF4-FFF2-40B4-BE49-F238E27FC236}">
                <a16:creationId xmlns:a16="http://schemas.microsoft.com/office/drawing/2014/main" id="{86084694-B392-80A4-0455-B1C4FB80E9E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87771" y="878115"/>
            <a:ext cx="3937000" cy="3175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ACDE1ED-7897-8492-A109-DB267198AC37}"/>
              </a:ext>
            </a:extLst>
          </p:cNvPr>
          <p:cNvSpPr/>
          <p:nvPr/>
        </p:nvSpPr>
        <p:spPr>
          <a:xfrm>
            <a:off x="6161314" y="3744686"/>
            <a:ext cx="5442856" cy="6531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FA38E8-CB58-8A05-3610-64E96B769F9E}"/>
              </a:ext>
            </a:extLst>
          </p:cNvPr>
          <p:cNvSpPr/>
          <p:nvPr/>
        </p:nvSpPr>
        <p:spPr>
          <a:xfrm>
            <a:off x="321697" y="3423851"/>
            <a:ext cx="5442856" cy="6531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C10340-4C25-1625-B907-24A9DB843B4A}"/>
              </a:ext>
            </a:extLst>
          </p:cNvPr>
          <p:cNvSpPr/>
          <p:nvPr/>
        </p:nvSpPr>
        <p:spPr>
          <a:xfrm>
            <a:off x="321697" y="1469571"/>
            <a:ext cx="5442856" cy="19542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5670D8-BBDD-07D1-D41E-81F02912DE8E}"/>
              </a:ext>
            </a:extLst>
          </p:cNvPr>
          <p:cNvSpPr/>
          <p:nvPr/>
        </p:nvSpPr>
        <p:spPr>
          <a:xfrm>
            <a:off x="6161314" y="1450543"/>
            <a:ext cx="5442856" cy="19542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33049A-F1A7-7524-B6E2-E4AB7EEFED1D}"/>
              </a:ext>
            </a:extLst>
          </p:cNvPr>
          <p:cNvSpPr/>
          <p:nvPr/>
        </p:nvSpPr>
        <p:spPr>
          <a:xfrm>
            <a:off x="6161316" y="3404823"/>
            <a:ext cx="5442856" cy="339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2603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2F59-5DBE-0F41-4B5B-EB97D8D55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10"/>
            <a:ext cx="10515600" cy="1325563"/>
          </a:xfrm>
        </p:spPr>
        <p:txBody>
          <a:bodyPr/>
          <a:lstStyle/>
          <a:p>
            <a:r>
              <a:rPr lang="en-CN" dirty="0"/>
              <a:t>Drop (no desired system)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BC5FB-52B4-CD6A-A8F8-E9FA58991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73"/>
            <a:ext cx="5747657" cy="5410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EB55E-19C1-7BA4-4FBA-7C52F8BF6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7873"/>
            <a:ext cx="5743419" cy="246009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C2B233-CC51-711B-6E32-1206BE4FC624}"/>
              </a:ext>
            </a:extLst>
          </p:cNvPr>
          <p:cNvCxnSpPr/>
          <p:nvPr/>
        </p:nvCxnSpPr>
        <p:spPr>
          <a:xfrm>
            <a:off x="0" y="2928257"/>
            <a:ext cx="120940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564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02D4A-F998-2CE4-FAB4-D757E9565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1" y="1308100"/>
            <a:ext cx="5747657" cy="2346794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\verb|bpp| for $a_i = 3.25 \,\mathrm{au}$ — merge&#10;&#10;\end{document}" title="IguanaTex Bitmap Display">
            <a:extLst>
              <a:ext uri="{FF2B5EF4-FFF2-40B4-BE49-F238E27FC236}">
                <a16:creationId xmlns:a16="http://schemas.microsoft.com/office/drawing/2014/main" id="{C6504DA0-D1E6-44FB-209A-99866DF357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4625" y="879929"/>
            <a:ext cx="4095750" cy="3175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\verb|bpp| for $a_i = 5.00 \,\mathrm{au}$ — after-merge&#10;&#10;\end{document}" title="IguanaTex Bitmap Display">
            <a:extLst>
              <a:ext uri="{FF2B5EF4-FFF2-40B4-BE49-F238E27FC236}">
                <a16:creationId xmlns:a16="http://schemas.microsoft.com/office/drawing/2014/main" id="{A8A941E3-4B08-DF06-A092-92D0C3F6DA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21180" y="879929"/>
            <a:ext cx="4826000" cy="31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3E659-EB9A-5342-0523-ED91DA050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0571" y="1308100"/>
            <a:ext cx="5687218" cy="25998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F1411F-6E70-A69D-0760-21A2893AA4A7}"/>
              </a:ext>
            </a:extLst>
          </p:cNvPr>
          <p:cNvCxnSpPr>
            <a:cxnSpLocks/>
          </p:cNvCxnSpPr>
          <p:nvPr/>
        </p:nvCxnSpPr>
        <p:spPr>
          <a:xfrm>
            <a:off x="5998029" y="1197429"/>
            <a:ext cx="0" cy="2884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23831D9-BF9C-9032-EDA6-90A55F2ED5F0}"/>
              </a:ext>
            </a:extLst>
          </p:cNvPr>
          <p:cNvSpPr/>
          <p:nvPr/>
        </p:nvSpPr>
        <p:spPr>
          <a:xfrm>
            <a:off x="281552" y="2307771"/>
            <a:ext cx="5491277" cy="67491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7A527F-2454-CDE0-BD63-E4DE018C9726}"/>
              </a:ext>
            </a:extLst>
          </p:cNvPr>
          <p:cNvSpPr/>
          <p:nvPr/>
        </p:nvSpPr>
        <p:spPr>
          <a:xfrm>
            <a:off x="6386512" y="2270577"/>
            <a:ext cx="5491277" cy="67491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0019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608A5-9F74-01A3-EBFF-FF0D1E57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Survive mass transfer, no contact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30F4F3-C302-1BBE-5396-6E74489A0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58758"/>
            <a:ext cx="5872206" cy="2329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8BFD1B-0DB6-BF55-F499-4B8A2FAB6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4" y="1458758"/>
            <a:ext cx="5743419" cy="246009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8EBB06-E215-FB41-DD85-D46E103D53C9}"/>
              </a:ext>
            </a:extLst>
          </p:cNvPr>
          <p:cNvCxnSpPr/>
          <p:nvPr/>
        </p:nvCxnSpPr>
        <p:spPr>
          <a:xfrm>
            <a:off x="0" y="2928257"/>
            <a:ext cx="120940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74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92107B10-2349-2576-1CA9-37BBDC1D1500}"/>
              </a:ext>
            </a:extLst>
          </p:cNvPr>
          <p:cNvSpPr/>
          <p:nvPr/>
        </p:nvSpPr>
        <p:spPr>
          <a:xfrm>
            <a:off x="5392512" y="2762393"/>
            <a:ext cx="1250830" cy="744295"/>
          </a:xfrm>
          <a:prstGeom prst="ellipse">
            <a:avLst/>
          </a:prstGeom>
          <a:solidFill>
            <a:srgbClr val="FFB6F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EF48BB9-A1CB-EC08-0BDB-F1F231E88D6C}"/>
              </a:ext>
            </a:extLst>
          </p:cNvPr>
          <p:cNvSpPr/>
          <p:nvPr/>
        </p:nvSpPr>
        <p:spPr>
          <a:xfrm>
            <a:off x="4784271" y="1045031"/>
            <a:ext cx="315683" cy="315683"/>
          </a:xfrm>
          <a:prstGeom prst="ellipse">
            <a:avLst/>
          </a:prstGeom>
          <a:solidFill>
            <a:srgbClr val="00FD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1FEB91-D3D3-F0C9-E004-A5C3AEBFBC67}"/>
              </a:ext>
            </a:extLst>
          </p:cNvPr>
          <p:cNvSpPr/>
          <p:nvPr/>
        </p:nvSpPr>
        <p:spPr>
          <a:xfrm>
            <a:off x="5731324" y="1045031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CED0B-8452-EC62-FBA4-4B9770DB5F40}"/>
              </a:ext>
            </a:extLst>
          </p:cNvPr>
          <p:cNvSpPr txBox="1"/>
          <p:nvPr/>
        </p:nvSpPr>
        <p:spPr>
          <a:xfrm>
            <a:off x="6275613" y="972039"/>
            <a:ext cx="412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Main Sequence Star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2E710-5896-0AC9-0975-9E37B8A32170}"/>
              </a:ext>
            </a:extLst>
          </p:cNvPr>
          <p:cNvSpPr/>
          <p:nvPr/>
        </p:nvSpPr>
        <p:spPr>
          <a:xfrm>
            <a:off x="6047007" y="2954643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949954C2-D4B1-5D19-0DEE-2838E2921E80}"/>
              </a:ext>
            </a:extLst>
          </p:cNvPr>
          <p:cNvSpPr/>
          <p:nvPr/>
        </p:nvSpPr>
        <p:spPr>
          <a:xfrm rot="2722564">
            <a:off x="4720746" y="1763810"/>
            <a:ext cx="442731" cy="442731"/>
          </a:xfrm>
          <a:prstGeom prst="teardrop">
            <a:avLst/>
          </a:prstGeom>
          <a:solidFill>
            <a:srgbClr val="00FD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BF3896-62CC-E9D4-9005-9F181996CD9B}"/>
              </a:ext>
            </a:extLst>
          </p:cNvPr>
          <p:cNvCxnSpPr>
            <a:cxnSpLocks/>
          </p:cNvCxnSpPr>
          <p:nvPr/>
        </p:nvCxnSpPr>
        <p:spPr>
          <a:xfrm flipH="1">
            <a:off x="4953731" y="2384284"/>
            <a:ext cx="247547" cy="311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AA4D9D-195B-5A3E-D9C1-9E88BA094D60}"/>
              </a:ext>
            </a:extLst>
          </p:cNvPr>
          <p:cNvCxnSpPr>
            <a:cxnSpLocks/>
          </p:cNvCxnSpPr>
          <p:nvPr/>
        </p:nvCxnSpPr>
        <p:spPr>
          <a:xfrm>
            <a:off x="5564944" y="2384284"/>
            <a:ext cx="236770" cy="2933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1FEC4-57CC-F76D-5D2E-E4AAEA75690E}"/>
              </a:ext>
            </a:extLst>
          </p:cNvPr>
          <p:cNvSpPr txBox="1"/>
          <p:nvPr/>
        </p:nvSpPr>
        <p:spPr>
          <a:xfrm>
            <a:off x="5903405" y="2308282"/>
            <a:ext cx="284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Unstable Mass Transfer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20EEA8-6CB5-B4DB-6D16-6BA7BD0B20E3}"/>
              </a:ext>
            </a:extLst>
          </p:cNvPr>
          <p:cNvSpPr txBox="1"/>
          <p:nvPr/>
        </p:nvSpPr>
        <p:spPr>
          <a:xfrm>
            <a:off x="2394858" y="2308282"/>
            <a:ext cx="254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Stable Mass Transfer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932A91-ADA5-9304-4408-64CF784F827A}"/>
              </a:ext>
            </a:extLst>
          </p:cNvPr>
          <p:cNvSpPr/>
          <p:nvPr/>
        </p:nvSpPr>
        <p:spPr>
          <a:xfrm>
            <a:off x="5668993" y="3025033"/>
            <a:ext cx="174902" cy="1749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E8328-0C10-1675-2C0A-C1CD92BCE1FA}"/>
              </a:ext>
            </a:extLst>
          </p:cNvPr>
          <p:cNvSpPr/>
          <p:nvPr/>
        </p:nvSpPr>
        <p:spPr>
          <a:xfrm>
            <a:off x="5731324" y="1827333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A31937-8C9F-CF88-B2C9-7A368397EC96}"/>
              </a:ext>
            </a:extLst>
          </p:cNvPr>
          <p:cNvSpPr txBox="1"/>
          <p:nvPr/>
        </p:nvSpPr>
        <p:spPr>
          <a:xfrm>
            <a:off x="6891021" y="2904040"/>
            <a:ext cx="350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Common Envelope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6BD26A-1F80-787F-2162-E57DD73C4ACA}"/>
              </a:ext>
            </a:extLst>
          </p:cNvPr>
          <p:cNvSpPr/>
          <p:nvPr/>
        </p:nvSpPr>
        <p:spPr>
          <a:xfrm>
            <a:off x="5801714" y="3982977"/>
            <a:ext cx="174902" cy="1749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A80C044-314F-92A1-DB40-3526A39995E9}"/>
              </a:ext>
            </a:extLst>
          </p:cNvPr>
          <p:cNvSpPr/>
          <p:nvPr/>
        </p:nvSpPr>
        <p:spPr>
          <a:xfrm>
            <a:off x="6047007" y="3912586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10BEBF-5CDE-A30C-8C30-7550EE60C096}"/>
              </a:ext>
            </a:extLst>
          </p:cNvPr>
          <p:cNvSpPr txBox="1"/>
          <p:nvPr/>
        </p:nvSpPr>
        <p:spPr>
          <a:xfrm>
            <a:off x="6643342" y="3729304"/>
            <a:ext cx="517071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White Dwarf + Main Sequence binaries</a:t>
            </a:r>
          </a:p>
          <a:p>
            <a:r>
              <a:rPr lang="en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(BUT separation is longer than expected)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70D3E1D-6073-C124-C574-1E0D552E8A1F}"/>
              </a:ext>
            </a:extLst>
          </p:cNvPr>
          <p:cNvSpPr/>
          <p:nvPr/>
        </p:nvSpPr>
        <p:spPr>
          <a:xfrm>
            <a:off x="4381135" y="3982977"/>
            <a:ext cx="174902" cy="1749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CB70DD9-D98C-2655-9066-EE014E640225}"/>
              </a:ext>
            </a:extLst>
          </p:cNvPr>
          <p:cNvSpPr/>
          <p:nvPr/>
        </p:nvSpPr>
        <p:spPr>
          <a:xfrm>
            <a:off x="4863192" y="3912586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0706BD4-A889-1371-0EDA-FCB0DBA890A6}"/>
              </a:ext>
            </a:extLst>
          </p:cNvPr>
          <p:cNvSpPr/>
          <p:nvPr/>
        </p:nvSpPr>
        <p:spPr>
          <a:xfrm>
            <a:off x="4313833" y="3025034"/>
            <a:ext cx="174902" cy="1749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25EE4AE-F04B-1632-4B02-DEF14A1E90E1}"/>
              </a:ext>
            </a:extLst>
          </p:cNvPr>
          <p:cNvSpPr/>
          <p:nvPr/>
        </p:nvSpPr>
        <p:spPr>
          <a:xfrm>
            <a:off x="4795890" y="2954643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6F83249-09F6-3B31-2EB7-15123774DA3A}"/>
              </a:ext>
            </a:extLst>
          </p:cNvPr>
          <p:cNvCxnSpPr>
            <a:stCxn id="33" idx="1"/>
            <a:endCxn id="32" idx="4"/>
          </p:cNvCxnSpPr>
          <p:nvPr/>
        </p:nvCxnSpPr>
        <p:spPr>
          <a:xfrm flipH="1">
            <a:off x="4401284" y="3000874"/>
            <a:ext cx="440837" cy="199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D34F632-E9F4-36C4-1F74-5082471074E2}"/>
              </a:ext>
            </a:extLst>
          </p:cNvPr>
          <p:cNvSpPr txBox="1"/>
          <p:nvPr/>
        </p:nvSpPr>
        <p:spPr>
          <a:xfrm>
            <a:off x="2242457" y="2900994"/>
            <a:ext cx="195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Stable Accretion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5D9585-9309-2BEC-30AF-8BC8939E4E09}"/>
              </a:ext>
            </a:extLst>
          </p:cNvPr>
          <p:cNvCxnSpPr>
            <a:cxnSpLocks/>
          </p:cNvCxnSpPr>
          <p:nvPr/>
        </p:nvCxnSpPr>
        <p:spPr>
          <a:xfrm>
            <a:off x="4718948" y="3620740"/>
            <a:ext cx="0" cy="2872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3685E3-A2B2-295C-BFE7-D784920578EA}"/>
              </a:ext>
            </a:extLst>
          </p:cNvPr>
          <p:cNvCxnSpPr>
            <a:cxnSpLocks/>
          </p:cNvCxnSpPr>
          <p:nvPr/>
        </p:nvCxnSpPr>
        <p:spPr>
          <a:xfrm>
            <a:off x="6047007" y="3627750"/>
            <a:ext cx="0" cy="2802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749BEBA-4FF9-9762-399E-FD31C16D2DA4}"/>
              </a:ext>
            </a:extLst>
          </p:cNvPr>
          <p:cNvSpPr txBox="1"/>
          <p:nvPr/>
        </p:nvSpPr>
        <p:spPr>
          <a:xfrm>
            <a:off x="2155369" y="972039"/>
            <a:ext cx="412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Main Sequence Star</a:t>
            </a:r>
          </a:p>
        </p:txBody>
      </p:sp>
    </p:spTree>
    <p:extLst>
      <p:ext uri="{BB962C8B-B14F-4D97-AF65-F5344CB8AC3E}">
        <p14:creationId xmlns:p14="http://schemas.microsoft.com/office/powerpoint/2010/main" val="105408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010E4-9021-12A8-E913-A1E3170E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CN" dirty="0"/>
              <a:t>cc_lim = 0.5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910F9-6E21-814B-A0CB-A120520C1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22154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9507-28F6-5EB1-250D-C9C5C4AE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Drop (no desired system)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64A34-5B75-8111-ED0F-2F6935B35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10" y="1519010"/>
            <a:ext cx="5745219" cy="4424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8DCCB8-6C95-2EBE-F774-43F9DB2C0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19010"/>
            <a:ext cx="5687172" cy="2486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1C16A0-5609-C8BA-EAE2-6A2E2E685C93}"/>
              </a:ext>
            </a:extLst>
          </p:cNvPr>
          <p:cNvSpPr txBox="1"/>
          <p:nvPr/>
        </p:nvSpPr>
        <p:spPr>
          <a:xfrm>
            <a:off x="6204857" y="4212771"/>
            <a:ext cx="557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CN" dirty="0"/>
              <a:t>hy does CE occurs here? (no contact)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63FC61-1D8F-B0F3-3BD8-F0459318949A}"/>
              </a:ext>
            </a:extLst>
          </p:cNvPr>
          <p:cNvCxnSpPr/>
          <p:nvPr/>
        </p:nvCxnSpPr>
        <p:spPr>
          <a:xfrm>
            <a:off x="0" y="3156857"/>
            <a:ext cx="120940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901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CE6D01F-831A-6B58-A312-1BED49D43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196"/>
          <a:stretch/>
        </p:blipFill>
        <p:spPr>
          <a:xfrm>
            <a:off x="1360713" y="642797"/>
            <a:ext cx="9684546" cy="2601145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4E11A978-BC82-9081-2355-88769A0C16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04"/>
          <a:stretch/>
        </p:blipFill>
        <p:spPr>
          <a:xfrm>
            <a:off x="1360713" y="3243942"/>
            <a:ext cx="6509284" cy="260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46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63A0CA-F4B1-36E5-024C-5A62775406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B90EE2EC-6D34-2274-3AA9-AD657EFB4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3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5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A0D907B-2449-901A-6D6A-49FB3C7B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10" y="350490"/>
            <a:ext cx="10515600" cy="627334"/>
          </a:xfrm>
        </p:spPr>
        <p:txBody>
          <a:bodyPr>
            <a:normAutofit fontScale="90000"/>
          </a:bodyPr>
          <a:lstStyle/>
          <a:p>
            <a:r>
              <a:rPr lang="en-CN" sz="4000" dirty="0"/>
              <a:t>Ray (Runqiu Ye)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F32205-8F77-3B61-BE75-872ADBCB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31" y="1205726"/>
            <a:ext cx="7772400" cy="3933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7A265F-A03E-5C3A-3C19-F419D17C8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9" y="4581808"/>
            <a:ext cx="7772400" cy="2070339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\[&#10;\begin{aligned}&#10;\tau_{dyn} &amp;\sim 1.6 \times 10^3 \, \mathrm{ s }\,  M^{-1/2}R^{3/2} \\&#10;\tau_{th} &amp;\sim 3.1 \times 10^7 \, \mathrm{ yr } \, M^2 R^{-1} L^{-1} \\&#10;\tau_{nuc} &amp;\sim 1.5 \times 10^5 \, \mathrm{ yr } \, M L^{-1} \\&#10;\end{aligned} &#10;\]&#10;&#10;&#10;&#10;\end{document}" title="IguanaTex Bitmap Display">
            <a:extLst>
              <a:ext uri="{FF2B5EF4-FFF2-40B4-BE49-F238E27FC236}">
                <a16:creationId xmlns:a16="http://schemas.microsoft.com/office/drawing/2014/main" id="{DA2C0547-0240-E15C-1845-1F6FBC0382F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45250" y="1207120"/>
            <a:ext cx="3378200" cy="11176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\[&#10;\begin{aligned}&#10;\tau_{dyn} &amp;\sim 10^{-3} \, \mathrm{ yr }\\&#10;\tau_{th} &amp;\sim 10^3 \, \mathrm{ yr }\\&#10;\tau_{nuc} &amp;\sim 10^6 \, \mathrm{ yr } \\&#10;\end{aligned} &#10;\]&#10;&#10;&#10;&#10;\end{document}" title="IguanaTex Bitmap Display">
            <a:extLst>
              <a:ext uri="{FF2B5EF4-FFF2-40B4-BE49-F238E27FC236}">
                <a16:creationId xmlns:a16="http://schemas.microsoft.com/office/drawing/2014/main" id="{7F94779D-3559-FA1E-31E3-14CCC7B2811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28883" y="2711992"/>
            <a:ext cx="1600200" cy="1092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471402-DEEE-BFFD-A843-5002BC52F6D4}"/>
              </a:ext>
            </a:extLst>
          </p:cNvPr>
          <p:cNvSpPr txBox="1"/>
          <p:nvPr/>
        </p:nvSpPr>
        <p:spPr>
          <a:xfrm>
            <a:off x="7984274" y="4125951"/>
            <a:ext cx="3936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RLOF &amp; evolution off MS</a:t>
            </a:r>
          </a:p>
          <a:p>
            <a:r>
              <a:rPr lang="en-CN" dirty="0"/>
              <a:t>	 — thermal timescale</a:t>
            </a:r>
          </a:p>
          <a:p>
            <a:r>
              <a:rPr lang="en-CN" dirty="0"/>
              <a:t>Common envelope </a:t>
            </a:r>
          </a:p>
          <a:p>
            <a:r>
              <a:rPr lang="en-CN" dirty="0"/>
              <a:t>	— fast dynamical timescale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1E1E52-87E2-3B55-D776-8FD6AA624F18}"/>
              </a:ext>
            </a:extLst>
          </p:cNvPr>
          <p:cNvSpPr/>
          <p:nvPr/>
        </p:nvSpPr>
        <p:spPr>
          <a:xfrm>
            <a:off x="169131" y="1872906"/>
            <a:ext cx="7582829" cy="691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98E105-B1D8-A9B1-6DD4-476921955757}"/>
              </a:ext>
            </a:extLst>
          </p:cNvPr>
          <p:cNvSpPr/>
          <p:nvPr/>
        </p:nvSpPr>
        <p:spPr>
          <a:xfrm>
            <a:off x="176565" y="3512634"/>
            <a:ext cx="7582829" cy="1003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38732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31B1F1-E5BF-CCF7-7F13-EDC28ABBD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14" y="653143"/>
            <a:ext cx="5602618" cy="4416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B2B43C-EE9E-EF37-1126-8BAD3FB30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320" y="653143"/>
            <a:ext cx="5553502" cy="4416879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\[&#10;7M_{\odot} + 1 M_{\odot}&#10;\]&#10;&#10;\end{document}" title="IguanaTex Bitmap Display">
            <a:extLst>
              <a:ext uri="{FF2B5EF4-FFF2-40B4-BE49-F238E27FC236}">
                <a16:creationId xmlns:a16="http://schemas.microsoft.com/office/drawing/2014/main" id="{A9856E8A-7807-C363-153A-60124D268A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319046" y="5172982"/>
            <a:ext cx="1714500" cy="28575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\[&#10;6M_{\odot} + 1 M_{\odot}&#10;\]&#10;&#10;\end{document}" title="IguanaTex Bitmap Display">
            <a:extLst>
              <a:ext uri="{FF2B5EF4-FFF2-40B4-BE49-F238E27FC236}">
                <a16:creationId xmlns:a16="http://schemas.microsoft.com/office/drawing/2014/main" id="{21A3FBA9-41B0-5CC7-F7F7-41BDCD99968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158456" y="5172982"/>
            <a:ext cx="1706400" cy="2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09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AA0B-2F31-18FA-EACA-57FF13BCF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CN" dirty="0"/>
              <a:t>ambdaf fitting </a:t>
            </a:r>
            <a:br>
              <a:rPr lang="en-CN" dirty="0"/>
            </a:br>
            <a:r>
              <a:rPr lang="en-CN" dirty="0"/>
              <a:t>for unstable mass transfer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7114A-D08B-4CB0-0362-14F22BAB8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CN" dirty="0"/>
              <a:t>or both high mass systems (7M + 1M)</a:t>
            </a:r>
          </a:p>
          <a:p>
            <a:r>
              <a:rPr lang="en-US" dirty="0"/>
              <a:t>A</a:t>
            </a:r>
            <a:r>
              <a:rPr lang="en-CN" dirty="0"/>
              <a:t>nd low mass systems (1.5M + 1M)</a:t>
            </a:r>
          </a:p>
        </p:txBody>
      </p:sp>
    </p:spTree>
    <p:extLst>
      <p:ext uri="{BB962C8B-B14F-4D97-AF65-F5344CB8AC3E}">
        <p14:creationId xmlns:p14="http://schemas.microsoft.com/office/powerpoint/2010/main" val="1181678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155746-5DE7-D963-7F0D-7D5BFA2495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26580" y="3375210"/>
            <a:ext cx="4456737" cy="3342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1CBA46-BC80-BEC7-F693-895BFC8AA8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408683" y="3375210"/>
            <a:ext cx="4456737" cy="33425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E335F0-734A-5F1F-2E44-9300DE3E447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26580" y="32656"/>
            <a:ext cx="4456737" cy="33425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A8DC36-ED50-3B31-0A94-6C799D36362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408683" y="32656"/>
            <a:ext cx="4456737" cy="3342553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\[&#10;\alpha_{\mathrm{CE}} = 1&#10;\]&#10;&#10;\end{document}" title="IguanaTex Bitmap Display">
            <a:extLst>
              <a:ext uri="{FF2B5EF4-FFF2-40B4-BE49-F238E27FC236}">
                <a16:creationId xmlns:a16="http://schemas.microsoft.com/office/drawing/2014/main" id="{7A9B3332-15F2-1F44-2D01-BCF83FDDF0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929168" y="3091889"/>
            <a:ext cx="889000" cy="228600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\[&#10;\alpha_{\mathrm{CE}} = 0.9&#10;\]&#10;&#10;\end{document}" title="IguanaTex Bitmap Display">
            <a:extLst>
              <a:ext uri="{FF2B5EF4-FFF2-40B4-BE49-F238E27FC236}">
                <a16:creationId xmlns:a16="http://schemas.microsoft.com/office/drawing/2014/main" id="{22E04724-B130-330E-8DA3-5B13108F7B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682517" y="3090089"/>
            <a:ext cx="1100800" cy="230400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\begin{document}&#10;&#10;\[&#10;\alpha_{\mathrm{CE}} = 0.6&#10;\]&#10;&#10;\end{document}" title="IguanaTex Bitmap Display">
            <a:extLst>
              <a:ext uri="{FF2B5EF4-FFF2-40B4-BE49-F238E27FC236}">
                <a16:creationId xmlns:a16="http://schemas.microsoft.com/office/drawing/2014/main" id="{4A4C3E78-E17C-1F3C-C4B1-4C55D9D714F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764622" y="6403028"/>
            <a:ext cx="1100800" cy="230400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\[&#10;\alpha_{\mathrm{CE}} = 0.3&#10;\]&#10;&#10;\end{document}" title="IguanaTex Bitmap Display">
            <a:extLst>
              <a:ext uri="{FF2B5EF4-FFF2-40B4-BE49-F238E27FC236}">
                <a16:creationId xmlns:a16="http://schemas.microsoft.com/office/drawing/2014/main" id="{6341ED7F-B168-302F-879F-0BF8B4F7CD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682517" y="6403028"/>
            <a:ext cx="1100800" cy="2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16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FFE9104-E359-0444-6107-A0CD42D02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115733"/>
            <a:ext cx="12096759" cy="2688167"/>
          </a:xfrm>
          <a:prstGeom prst="rect">
            <a:avLst/>
          </a:prstGeom>
        </p:spPr>
      </p:pic>
      <p:pic>
        <p:nvPicPr>
          <p:cNvPr id="6" name="Picture 5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33E6A9C5-8217-08A4-CCD8-82558CFFA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033"/>
            <a:ext cx="12096759" cy="26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9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colored lines&#10;&#10;Description automatically generated">
            <a:extLst>
              <a:ext uri="{FF2B5EF4-FFF2-40B4-BE49-F238E27FC236}">
                <a16:creationId xmlns:a16="http://schemas.microsoft.com/office/drawing/2014/main" id="{361B60E0-020F-BED0-FF00-59452C7EF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22" y="1238250"/>
            <a:ext cx="5842000" cy="4381500"/>
          </a:xfrm>
          <a:prstGeom prst="rect">
            <a:avLst/>
          </a:prstGeom>
        </p:spPr>
      </p:pic>
      <p:pic>
        <p:nvPicPr>
          <p:cNvPr id="7" name="Picture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763E1E4C-E906-DB3B-D175-32F21C4F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322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155746-5DE7-D963-7F0D-7D5BFA2495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26580" y="3375210"/>
            <a:ext cx="4456737" cy="3342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1CBA46-BC80-BEC7-F693-895BFC8AA8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408683" y="3375210"/>
            <a:ext cx="4456737" cy="33425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E335F0-734A-5F1F-2E44-9300DE3E447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26580" y="32656"/>
            <a:ext cx="4456737" cy="33425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A8DC36-ED50-3B31-0A94-6C799D36362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408683" y="32656"/>
            <a:ext cx="4456737" cy="3342553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\[&#10;\alpha_{\mathrm{CE}} = 1&#10;\]&#10;&#10;\end{document}" title="IguanaTex Bitmap Display">
            <a:extLst>
              <a:ext uri="{FF2B5EF4-FFF2-40B4-BE49-F238E27FC236}">
                <a16:creationId xmlns:a16="http://schemas.microsoft.com/office/drawing/2014/main" id="{7A9B3332-15F2-1F44-2D01-BCF83FDDF0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929168" y="3091889"/>
            <a:ext cx="889000" cy="228600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\[&#10;\alpha_{\mathrm{CE}} = 0.9&#10;\]&#10;&#10;\end{document}" title="IguanaTex Bitmap Display">
            <a:extLst>
              <a:ext uri="{FF2B5EF4-FFF2-40B4-BE49-F238E27FC236}">
                <a16:creationId xmlns:a16="http://schemas.microsoft.com/office/drawing/2014/main" id="{22E04724-B130-330E-8DA3-5B13108F7B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682517" y="3090089"/>
            <a:ext cx="1100800" cy="230400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\begin{document}&#10;&#10;\[&#10;\alpha_{\mathrm{CE}} = 0.6&#10;\]&#10;&#10;\end{document}" title="IguanaTex Bitmap Display">
            <a:extLst>
              <a:ext uri="{FF2B5EF4-FFF2-40B4-BE49-F238E27FC236}">
                <a16:creationId xmlns:a16="http://schemas.microsoft.com/office/drawing/2014/main" id="{4A4C3E78-E17C-1F3C-C4B1-4C55D9D714F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764622" y="6403028"/>
            <a:ext cx="1100800" cy="230400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\[&#10;\alpha_{\mathrm{CE}} = 0.3&#10;\]&#10;&#10;\end{document}" title="IguanaTex Bitmap Display">
            <a:extLst>
              <a:ext uri="{FF2B5EF4-FFF2-40B4-BE49-F238E27FC236}">
                <a16:creationId xmlns:a16="http://schemas.microsoft.com/office/drawing/2014/main" id="{6341ED7F-B168-302F-879F-0BF8B4F7CD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682517" y="6403028"/>
            <a:ext cx="1100800" cy="2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292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"/>
  <p:tag name="ORIGINALWIDTH" val="133"/>
  <p:tag name="OUTPUTTYPE" val="PDF"/>
  <p:tag name="IGUANATEXVERSION" val="160"/>
  <p:tag name="LATEXADDIN" val="\documentclass{article}&#10;\usepackage{amsmath}&#10;\pagestyle{empty}&#10;\begin{document}&#10;&#10;\[&#10;\begin{aligned}&#10;\tau_{dyn} &amp;\sim 1.6 \times 10^3 \, \mathrm{ s }\,  M^{-1/2}R^{3/2} \\&#10;\tau_{th} &amp;\sim 3.1 \times 10^7 \, \mathrm{ yr } \, M^2 R^{-1} L^{-1} \\&#10;\tau_{nuc} &amp;\sim 1.5 \times 10^5 \, \mathrm{ yr } \, M L^{-1} \\&#10;\end{aligned} &#10;\]&#10;&#10;&#10;&#10;\end{document}"/>
  <p:tag name="IGUANATEXSIZE" val="20"/>
  <p:tag name="IGUANATEXCURSOR" val="236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9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6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3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31"/>
  <p:tag name="OUTPUTTYPE" val="PDF"/>
  <p:tag name="IGUANATEXVERSION" val="160"/>
  <p:tag name="LATEXADDIN" val="\documentclass{article}&#10;\usepackage{amsmath}&#10;\pagestyle{empty}&#10;\begin{document}&#10;&#10;0.7au is the typical separation&#10;&#10;\end{document}"/>
  <p:tag name="IGUANATEXSIZE" val="20"/>
  <p:tag name="IGUANATEXCURSOR" val="8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41"/>
  <p:tag name="OUTPUTTYPE" val="PDF"/>
  <p:tag name="IGUANATEXVERSION" val="160"/>
  <p:tag name="LATEXADDIN" val="\documentclass{article}&#10;\usepackage{amsmath}&#10;\pagestyle{empty}&#10;\begin{document}&#10;&#10;&#10;\verb|bpp| for $a_i = 2.30 \,\mathrm{au}$ — pre-spike&#10;&#10;\end{document}"/>
  <p:tag name="IGUANATEXSIZE" val="25"/>
  <p:tag name="IGUANATEXCURSOR" val="127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24"/>
  <p:tag name="OUTPUTTYPE" val="PDF"/>
  <p:tag name="IGUANATEXVERSION" val="160"/>
  <p:tag name="LATEXADDIN" val="\documentclass{article}&#10;\usepackage{amsmath}&#10;\pagestyle{empty}&#10;\begin{document}&#10;&#10;&#10;\verb|bpp| for $a_i = 2.90 \,\mathrm{au}$ — spike&#10;&#10;\end{document}"/>
  <p:tag name="IGUANATEXSIZE" val="25"/>
  <p:tag name="IGUANATEXCURSOR" val="131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24"/>
  <p:tag name="OUTPUTTYPE" val="PDF"/>
  <p:tag name="IGUANATEXVERSION" val="160"/>
  <p:tag name="LATEXADDIN" val="\documentclass{article}&#10;\usepackage{amsmath}&#10;\pagestyle{empty}&#10;\begin{document}&#10;&#10;&#10;\verb|bpp| for $a_i = 2.80 \,\mathrm{au}$ — spike&#10;&#10;\end{document}"/>
  <p:tag name="IGUANATEXSIZE" val="25"/>
  <p:tag name="IGUANATEXCURSOR" val="131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24"/>
  <p:tag name="OUTPUTTYPE" val="PDF"/>
  <p:tag name="IGUANATEXVERSION" val="160"/>
  <p:tag name="LATEXADDIN" val="\documentclass{article}&#10;\usepackage{amsmath}&#10;\pagestyle{empty}&#10;\begin{document}&#10;&#10;&#10;\verb|bpp| for $a_i = 2.90 \,\mathrm{au}$ — spike&#10;&#10;\end{document}"/>
  <p:tag name="IGUANATEXSIZE" val="25"/>
  <p:tag name="IGUANATEXCURSOR" val="131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29"/>
  <p:tag name="OUTPUTTYPE" val="PDF"/>
  <p:tag name="IGUANATEXVERSION" val="160"/>
  <p:tag name="LATEXADDIN" val="\documentclass{article}&#10;\usepackage{amsmath}&#10;\pagestyle{empty}&#10;\begin{document}&#10;&#10;&#10;\verb|bpp| for $a_i = 3.25 \,\mathrm{au}$ — merge&#10;&#10;\end{document}"/>
  <p:tag name="IGUANATEXSIZE" val="25"/>
  <p:tag name="IGUANATEXCURSOR" val="132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52"/>
  <p:tag name="OUTPUTTYPE" val="PDF"/>
  <p:tag name="IGUANATEXVERSION" val="160"/>
  <p:tag name="LATEXADDIN" val="\documentclass{article}&#10;\usepackage{amsmath}&#10;\pagestyle{empty}&#10;\begin{document}&#10;&#10;&#10;\verb|bpp| for $a_i = 5.00 \,\mathrm{au}$ — after-merge&#10;&#10;\end{document}"/>
  <p:tag name="IGUANATEXSIZE" val="25"/>
  <p:tag name="IGUANATEXCURSOR" val="137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"/>
  <p:tag name="ORIGINALWIDTH" val="63"/>
  <p:tag name="OUTPUTTYPE" val="PDF"/>
  <p:tag name="IGUANATEXVERSION" val="160"/>
  <p:tag name="LATEXADDIN" val="\documentclass{article}&#10;\usepackage{amsmath}&#10;\pagestyle{empty}&#10;\begin{document}&#10;&#10;\[&#10;\begin{aligned}&#10;\tau_{dyn} &amp;\sim 10^{-3} \, \mathrm{ yr }\\&#10;\tau_{th} &amp;\sim 10^3 \, \mathrm{ yr }\\&#10;\tau_{nuc} &amp;\sim 10^6 \, \mathrm{ yr } \\&#10;\end{aligned} &#10;\]&#10;&#10;&#10;&#10;\end{document}"/>
  <p:tag name="IGUANATEXSIZE" val="20"/>
  <p:tag name="IGUANATEXCURSOR" val="222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54"/>
  <p:tag name="OUTPUTTYPE" val="PDF"/>
  <p:tag name="IGUANATEXVERSION" val="160"/>
  <p:tag name="LATEXADDIN" val="\documentclass{article}&#10;\usepackage{amsmath}&#10;\pagestyle{empty}&#10;\begin{document}&#10;&#10;&#10;\[&#10;7M_{\odot} + 1 M_{\odot}&#10;\]&#10;&#10;\end{document}"/>
  <p:tag name="IGUANATEXSIZE" val="25"/>
  <p:tag name="IGUANATEXCURSOR" val="109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54"/>
  <p:tag name="OUTPUTTYPE" val="PDF"/>
  <p:tag name="IGUANATEXVERSION" val="160"/>
  <p:tag name="LATEXADDIN" val="\documentclass{article}&#10;\usepackage{amsmath}&#10;\pagestyle{empty}&#10;\begin{document}&#10;&#10;&#10;\[&#10;6M_{\odot} + 1 M_{\odot}&#10;\]&#10;&#10;\end{document}"/>
  <p:tag name="IGUANATEXSIZE" val="25"/>
  <p:tag name="IGUANATEXCURSOR" val="86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5"/>
  <p:tag name="OUTPUTTYPE" val="PDF"/>
  <p:tag name="IGUANATEXVERSION" val="160"/>
  <p:tag name="LATEXADDIN" val="\documentclass{article}&#10;\usepackage{amsmath}&#10;\pagestyle{empty}&#10;\begin{document}&#10;&#10;\[&#10;\alpha_{\mathrm{CE}} = 1&#10;\]&#10;&#10;\end{document}"/>
  <p:tag name="IGUANATEXSIZE" val="20"/>
  <p:tag name="IGUANATEXCURSOR" val="92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9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6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3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5"/>
  <p:tag name="OUTPUTTYPE" val="PDF"/>
  <p:tag name="IGUANATEXVERSION" val="160"/>
  <p:tag name="LATEXADDIN" val="\documentclass{article}&#10;\usepackage{amsmath}&#10;\pagestyle{empty}&#10;\begin{document}&#10;&#10;\[&#10;\alpha_{\mathrm{CE}} = 1&#10;\]&#10;&#10;\end{document}"/>
  <p:tag name="IGUANATEXSIZE" val="20"/>
  <p:tag name="IGUANATEXCURSOR" val="92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14204</TotalTime>
  <Words>205</Words>
  <Application>Microsoft Macintosh PowerPoint</Application>
  <PresentationFormat>Widescreen</PresentationFormat>
  <Paragraphs>36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Mass Transfer of White Dwarf Binaries</vt:lpstr>
      <vt:lpstr>PowerPoint Presentation</vt:lpstr>
      <vt:lpstr>Ray (Runqiu Ye)</vt:lpstr>
      <vt:lpstr>PowerPoint Presentation</vt:lpstr>
      <vt:lpstr>Lambdaf fitting  for unstable mass transfer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results for stable mass trasnfer</vt:lpstr>
      <vt:lpstr>PowerPoint Presentation</vt:lpstr>
      <vt:lpstr>PowerPoint Presentation</vt:lpstr>
      <vt:lpstr>PowerPoint Presentation</vt:lpstr>
      <vt:lpstr>PowerPoint Presentation</vt:lpstr>
      <vt:lpstr>Drop (no desired system)</vt:lpstr>
      <vt:lpstr>PowerPoint Presentation</vt:lpstr>
      <vt:lpstr>Survive mass transfer, no contact</vt:lpstr>
      <vt:lpstr>Acc_lim = 0.5</vt:lpstr>
      <vt:lpstr>Drop (no desired system)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Mass Transfer of White Dwarf Binaries</dc:title>
  <dc:creator>Runqiu Ye</dc:creator>
  <cp:lastModifiedBy>Runqiu Ye</cp:lastModifiedBy>
  <cp:revision>30</cp:revision>
  <dcterms:created xsi:type="dcterms:W3CDTF">2024-01-24T01:19:32Z</dcterms:created>
  <dcterms:modified xsi:type="dcterms:W3CDTF">2024-07-11T21:25:32Z</dcterms:modified>
</cp:coreProperties>
</file>